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87"/>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3645-DCFE-47FC-8A66-F9A45A422ED9}"/>
              </a:ext>
            </a:extLst>
          </p:cNvPr>
          <p:cNvSpPr>
            <a:spLocks noGrp="1"/>
          </p:cNvSpPr>
          <p:nvPr>
            <p:ph type="ctrTitle"/>
          </p:nvPr>
        </p:nvSpPr>
        <p:spPr>
          <a:xfrm>
            <a:off x="3221150" y="1247140"/>
            <a:ext cx="7891760" cy="3450844"/>
          </a:xfrm>
        </p:spPr>
        <p:txBody>
          <a:bodyPr anchor="t"/>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AD509FA-7BD7-4D45-998F-0E43038F179C}"/>
              </a:ext>
            </a:extLst>
          </p:cNvPr>
          <p:cNvSpPr>
            <a:spLocks noGrp="1"/>
          </p:cNvSpPr>
          <p:nvPr>
            <p:ph type="subTitle" idx="1"/>
          </p:nvPr>
        </p:nvSpPr>
        <p:spPr>
          <a:xfrm>
            <a:off x="3221150" y="4818126"/>
            <a:ext cx="7891760" cy="1268984"/>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2D03A0B2-4A2F-D846-A5E6-FB7CB9A031F7}"/>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7F573F1D-73A7-FB41-BCAD-FC9AA7DEF4F5}"/>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Date Placeholder 6">
            <a:extLst>
              <a:ext uri="{FF2B5EF4-FFF2-40B4-BE49-F238E27FC236}">
                <a16:creationId xmlns:a16="http://schemas.microsoft.com/office/drawing/2014/main" id="{DDCFA51C-E4FE-4BF2-A2DD-E32DE57D8AD0}"/>
              </a:ext>
            </a:extLst>
          </p:cNvPr>
          <p:cNvSpPr>
            <a:spLocks noGrp="1"/>
          </p:cNvSpPr>
          <p:nvPr>
            <p:ph type="dt" sz="half" idx="10"/>
          </p:nvPr>
        </p:nvSpPr>
        <p:spPr/>
        <p:txBody>
          <a:bodyPr/>
          <a:lstStyle/>
          <a:p>
            <a:pPr algn="r"/>
            <a:fld id="{1449AA12-8195-4182-A7AC-2E7E59DFBDAF}" type="datetimeFigureOut">
              <a:rPr lang="en-US" smtClean="0"/>
              <a:pPr algn="r"/>
              <a:t>3/22/23</a:t>
            </a:fld>
            <a:endParaRPr lang="en-US"/>
          </a:p>
        </p:txBody>
      </p:sp>
      <p:sp>
        <p:nvSpPr>
          <p:cNvPr id="8" name="Footer Placeholder 7">
            <a:extLst>
              <a:ext uri="{FF2B5EF4-FFF2-40B4-BE49-F238E27FC236}">
                <a16:creationId xmlns:a16="http://schemas.microsoft.com/office/drawing/2014/main" id="{5A438448-FC2D-4A2F-B7C0-04AC50311EAA}"/>
              </a:ext>
            </a:extLst>
          </p:cNvPr>
          <p:cNvSpPr>
            <a:spLocks noGrp="1"/>
          </p:cNvSpPr>
          <p:nvPr>
            <p:ph type="ftr" sz="quarter" idx="11"/>
          </p:nvPr>
        </p:nvSpPr>
        <p:spPr>
          <a:xfrm>
            <a:off x="3221150" y="6292850"/>
            <a:ext cx="4114800" cy="365125"/>
          </a:xfrm>
        </p:spPr>
        <p:txBody>
          <a:bodyPr/>
          <a:lstStyle/>
          <a:p>
            <a:pPr algn="l"/>
            <a:endParaRPr lang="en-US" dirty="0"/>
          </a:p>
        </p:txBody>
      </p:sp>
      <p:sp>
        <p:nvSpPr>
          <p:cNvPr id="11" name="Slide Number Placeholder 10">
            <a:extLst>
              <a:ext uri="{FF2B5EF4-FFF2-40B4-BE49-F238E27FC236}">
                <a16:creationId xmlns:a16="http://schemas.microsoft.com/office/drawing/2014/main" id="{3B07C67E-EAD9-47D8-9559-4E091BC03BA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40753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53B0-59B2-4B39-93E0-DCFBB932C82A}"/>
              </a:ext>
            </a:extLst>
          </p:cNvPr>
          <p:cNvSpPr>
            <a:spLocks noGrp="1"/>
          </p:cNvSpPr>
          <p:nvPr>
            <p:ph type="title"/>
          </p:nvPr>
        </p:nvSpPr>
        <p:spPr>
          <a:xfrm>
            <a:off x="1587710" y="455362"/>
            <a:ext cx="9525200" cy="155041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8C5F7B-98AC-425B-80BD-6C6F3032D0CE}"/>
              </a:ext>
            </a:extLst>
          </p:cNvPr>
          <p:cNvSpPr>
            <a:spLocks noGrp="1"/>
          </p:cNvSpPr>
          <p:nvPr>
            <p:ph type="body" orient="vert" idx="1"/>
          </p:nvPr>
        </p:nvSpPr>
        <p:spPr>
          <a:xfrm>
            <a:off x="1587710" y="2160016"/>
            <a:ext cx="9525200" cy="392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88C2EE-2433-424A-878C-24514FF5D44F}"/>
              </a:ext>
            </a:extLst>
          </p:cNvPr>
          <p:cNvSpPr>
            <a:spLocks noGrp="1"/>
          </p:cNvSpPr>
          <p:nvPr>
            <p:ph type="dt" sz="half" idx="10"/>
          </p:nvPr>
        </p:nvSpPr>
        <p:spPr/>
        <p:txBody>
          <a:bodyPr/>
          <a:lstStyle/>
          <a:p>
            <a:fld id="{1449AA12-8195-4182-A7AC-2E7E59DFBDAF}" type="datetimeFigureOut">
              <a:rPr lang="en-US" smtClean="0"/>
              <a:t>3/22/23</a:t>
            </a:fld>
            <a:endParaRPr lang="en-US"/>
          </a:p>
        </p:txBody>
      </p:sp>
      <p:sp>
        <p:nvSpPr>
          <p:cNvPr id="5" name="Footer Placeholder 4">
            <a:extLst>
              <a:ext uri="{FF2B5EF4-FFF2-40B4-BE49-F238E27FC236}">
                <a16:creationId xmlns:a16="http://schemas.microsoft.com/office/drawing/2014/main" id="{1FFEFD20-ADE2-40F3-A071-6D1E97F8F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7D1D5-5E92-48E1-9475-EC122D3FE61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60FCF945-5CF3-5542-A36A-9CBB738E735E}"/>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7D61B-66C5-4341-8F2D-129A9E4D8283}"/>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07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7FBCF-6EDB-4883-92D4-612F4D1C5589}"/>
              </a:ext>
            </a:extLst>
          </p:cNvPr>
          <p:cNvSpPr>
            <a:spLocks noGrp="1"/>
          </p:cNvSpPr>
          <p:nvPr>
            <p:ph type="title" orient="vert"/>
          </p:nvPr>
        </p:nvSpPr>
        <p:spPr>
          <a:xfrm>
            <a:off x="8846380" y="565149"/>
            <a:ext cx="2266530" cy="56118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D2DF8-B588-416F-AA11-9F3A0DDE6765}"/>
              </a:ext>
            </a:extLst>
          </p:cNvPr>
          <p:cNvSpPr>
            <a:spLocks noGrp="1"/>
          </p:cNvSpPr>
          <p:nvPr>
            <p:ph type="body" orient="vert" idx="1"/>
          </p:nvPr>
        </p:nvSpPr>
        <p:spPr>
          <a:xfrm>
            <a:off x="1587710" y="565149"/>
            <a:ext cx="7088929" cy="5611813"/>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F7B1D-405D-4EE7-9A23-3F21916C9503}"/>
              </a:ext>
            </a:extLst>
          </p:cNvPr>
          <p:cNvSpPr>
            <a:spLocks noGrp="1"/>
          </p:cNvSpPr>
          <p:nvPr>
            <p:ph type="dt" sz="half" idx="10"/>
          </p:nvPr>
        </p:nvSpPr>
        <p:spPr/>
        <p:txBody>
          <a:bodyPr/>
          <a:lstStyle/>
          <a:p>
            <a:fld id="{1449AA12-8195-4182-A7AC-2E7E59DFBDAF}" type="datetimeFigureOut">
              <a:rPr lang="en-US" smtClean="0"/>
              <a:t>3/22/23</a:t>
            </a:fld>
            <a:endParaRPr lang="en-US"/>
          </a:p>
        </p:txBody>
      </p:sp>
      <p:sp>
        <p:nvSpPr>
          <p:cNvPr id="5" name="Footer Placeholder 4">
            <a:extLst>
              <a:ext uri="{FF2B5EF4-FFF2-40B4-BE49-F238E27FC236}">
                <a16:creationId xmlns:a16="http://schemas.microsoft.com/office/drawing/2014/main" id="{D27B9304-686C-431A-8E7F-D9DD19F4D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A240B-DB2E-46ED-8AC6-744B2C1C70E3}"/>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2F275F2C-778B-864A-8379-6D0726B18FDC}"/>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051C8-76B3-384B-BCF1-60BB80301FCD}"/>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DD8-8608-4B55-96D8-0AB848C02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3CC0B-7B21-422D-937D-FBD49EE93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0EAFA-89BC-43E9-8EB9-B6B3CD136E43}"/>
              </a:ext>
            </a:extLst>
          </p:cNvPr>
          <p:cNvSpPr>
            <a:spLocks noGrp="1"/>
          </p:cNvSpPr>
          <p:nvPr>
            <p:ph type="dt" sz="half" idx="10"/>
          </p:nvPr>
        </p:nvSpPr>
        <p:spPr/>
        <p:txBody>
          <a:bodyPr/>
          <a:lstStyle/>
          <a:p>
            <a:fld id="{1449AA12-8195-4182-A7AC-2E7E59DFBDAF}" type="datetimeFigureOut">
              <a:rPr lang="en-US" smtClean="0"/>
              <a:t>3/22/23</a:t>
            </a:fld>
            <a:endParaRPr lang="en-US"/>
          </a:p>
        </p:txBody>
      </p:sp>
      <p:sp>
        <p:nvSpPr>
          <p:cNvPr id="5" name="Footer Placeholder 4">
            <a:extLst>
              <a:ext uri="{FF2B5EF4-FFF2-40B4-BE49-F238E27FC236}">
                <a16:creationId xmlns:a16="http://schemas.microsoft.com/office/drawing/2014/main" id="{A3850944-70C2-487F-A102-58CDFB94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7B7B8-A972-455E-9D8C-9B8026A5306D}"/>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51" name="Rectangle 50">
            <a:extLst>
              <a:ext uri="{FF2B5EF4-FFF2-40B4-BE49-F238E27FC236}">
                <a16:creationId xmlns:a16="http://schemas.microsoft.com/office/drawing/2014/main" id="{CCC95119-6D9D-3542-9E0E-4171B33DC9C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C92F19-7317-314C-81B7-43B8B687F4E4}"/>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58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87F2-AA0E-4F0C-9AD6-2353021573D7}"/>
              </a:ext>
            </a:extLst>
          </p:cNvPr>
          <p:cNvSpPr>
            <a:spLocks noGrp="1"/>
          </p:cNvSpPr>
          <p:nvPr>
            <p:ph type="title"/>
          </p:nvPr>
        </p:nvSpPr>
        <p:spPr>
          <a:xfrm>
            <a:off x="3221150" y="1251674"/>
            <a:ext cx="7891760" cy="2914688"/>
          </a:xfrm>
        </p:spPr>
        <p:txBody>
          <a:bodyPr anchor="t"/>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37807-96B8-4061-A845-1287216BF53B}"/>
              </a:ext>
            </a:extLst>
          </p:cNvPr>
          <p:cNvSpPr>
            <a:spLocks noGrp="1"/>
          </p:cNvSpPr>
          <p:nvPr>
            <p:ph type="body" idx="1"/>
          </p:nvPr>
        </p:nvSpPr>
        <p:spPr>
          <a:xfrm>
            <a:off x="3221150" y="4818126"/>
            <a:ext cx="7891760" cy="1271524"/>
          </a:xfrm>
        </p:spPr>
        <p:txBody>
          <a:bodyPr anchor="b"/>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2AF346-9503-4767-BCB4-84B823E27419}"/>
              </a:ext>
            </a:extLst>
          </p:cNvPr>
          <p:cNvSpPr>
            <a:spLocks noGrp="1"/>
          </p:cNvSpPr>
          <p:nvPr>
            <p:ph type="dt" sz="half" idx="10"/>
          </p:nvPr>
        </p:nvSpPr>
        <p:spPr/>
        <p:txBody>
          <a:bodyPr/>
          <a:lstStyle/>
          <a:p>
            <a:fld id="{1449AA12-8195-4182-A7AC-2E7E59DFBDAF}" type="datetimeFigureOut">
              <a:rPr lang="en-US" smtClean="0"/>
              <a:t>3/22/23</a:t>
            </a:fld>
            <a:endParaRPr lang="en-US"/>
          </a:p>
        </p:txBody>
      </p:sp>
      <p:sp>
        <p:nvSpPr>
          <p:cNvPr id="5" name="Footer Placeholder 4">
            <a:extLst>
              <a:ext uri="{FF2B5EF4-FFF2-40B4-BE49-F238E27FC236}">
                <a16:creationId xmlns:a16="http://schemas.microsoft.com/office/drawing/2014/main" id="{5259605B-A39D-4BEE-B46F-16CF13FA0BA7}"/>
              </a:ext>
            </a:extLst>
          </p:cNvPr>
          <p:cNvSpPr>
            <a:spLocks noGrp="1"/>
          </p:cNvSpPr>
          <p:nvPr>
            <p:ph type="ftr" sz="quarter" idx="11"/>
          </p:nvPr>
        </p:nvSpPr>
        <p:spPr>
          <a:xfrm>
            <a:off x="3221150" y="6292850"/>
            <a:ext cx="4114800" cy="365125"/>
          </a:xfrm>
        </p:spPr>
        <p:txBody>
          <a:bodyPr/>
          <a:lstStyle/>
          <a:p>
            <a:endParaRPr lang="en-US"/>
          </a:p>
        </p:txBody>
      </p:sp>
      <p:sp>
        <p:nvSpPr>
          <p:cNvPr id="6" name="Slide Number Placeholder 5">
            <a:extLst>
              <a:ext uri="{FF2B5EF4-FFF2-40B4-BE49-F238E27FC236}">
                <a16:creationId xmlns:a16="http://schemas.microsoft.com/office/drawing/2014/main" id="{2575834A-942D-410B-A430-43F9E01FC5F9}"/>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9" name="Rectangle 8">
            <a:extLst>
              <a:ext uri="{FF2B5EF4-FFF2-40B4-BE49-F238E27FC236}">
                <a16:creationId xmlns:a16="http://schemas.microsoft.com/office/drawing/2014/main" id="{4AD199D5-C485-D449-9804-F755E0907B51}"/>
              </a:ext>
            </a:extLst>
          </p:cNvPr>
          <p:cNvSpPr/>
          <p:nvPr/>
        </p:nvSpPr>
        <p:spPr>
          <a:xfrm>
            <a:off x="1" y="1375492"/>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a:extLst>
              <a:ext uri="{FF2B5EF4-FFF2-40B4-BE49-F238E27FC236}">
                <a16:creationId xmlns:a16="http://schemas.microsoft.com/office/drawing/2014/main" id="{4290D1A7-C550-2540-86C9-EB0FB2EB2E71}"/>
              </a:ext>
            </a:extLst>
          </p:cNvPr>
          <p:cNvSpPr/>
          <p:nvPr/>
        </p:nvSpPr>
        <p:spPr>
          <a:xfrm>
            <a:off x="0" y="-3"/>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46202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CAD2-C321-4E81-AEBE-696A90E2D9A4}"/>
              </a:ext>
            </a:extLst>
          </p:cNvPr>
          <p:cNvSpPr>
            <a:spLocks noGrp="1"/>
          </p:cNvSpPr>
          <p:nvPr>
            <p:ph type="title"/>
          </p:nvPr>
        </p:nvSpPr>
        <p:spPr>
          <a:xfrm>
            <a:off x="1587710" y="455362"/>
            <a:ext cx="9486690" cy="155041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F20CD1-0E09-4415-911C-0F5B7341DD80}"/>
              </a:ext>
            </a:extLst>
          </p:cNvPr>
          <p:cNvSpPr>
            <a:spLocks noGrp="1"/>
          </p:cNvSpPr>
          <p:nvPr>
            <p:ph sz="half" idx="1"/>
          </p:nvPr>
        </p:nvSpPr>
        <p:spPr>
          <a:xfrm>
            <a:off x="1587709" y="2160016"/>
            <a:ext cx="4425437" cy="39270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63EDD-031A-49CA-9130-067550BD0D55}"/>
              </a:ext>
            </a:extLst>
          </p:cNvPr>
          <p:cNvSpPr>
            <a:spLocks noGrp="1"/>
          </p:cNvSpPr>
          <p:nvPr>
            <p:ph sz="half" idx="2"/>
          </p:nvPr>
        </p:nvSpPr>
        <p:spPr>
          <a:xfrm>
            <a:off x="6648963" y="2160016"/>
            <a:ext cx="4425437" cy="3927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0808E79-A0BE-49F3-AE92-7EE5CC78F1A6}"/>
              </a:ext>
            </a:extLst>
          </p:cNvPr>
          <p:cNvSpPr>
            <a:spLocks noGrp="1"/>
          </p:cNvSpPr>
          <p:nvPr>
            <p:ph type="dt" sz="half" idx="10"/>
          </p:nvPr>
        </p:nvSpPr>
        <p:spPr/>
        <p:txBody>
          <a:bodyPr/>
          <a:lstStyle/>
          <a:p>
            <a:fld id="{1449AA12-8195-4182-A7AC-2E7E59DFBDAF}" type="datetimeFigureOut">
              <a:rPr lang="en-US" smtClean="0"/>
              <a:t>3/22/23</a:t>
            </a:fld>
            <a:endParaRPr lang="en-US"/>
          </a:p>
        </p:txBody>
      </p:sp>
      <p:sp>
        <p:nvSpPr>
          <p:cNvPr id="6" name="Footer Placeholder 5">
            <a:extLst>
              <a:ext uri="{FF2B5EF4-FFF2-40B4-BE49-F238E27FC236}">
                <a16:creationId xmlns:a16="http://schemas.microsoft.com/office/drawing/2014/main" id="{2898B87C-BF1E-47CF-9A4E-FD4BE32C0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06E71-46F6-469C-A9CA-E707EBE51B58}"/>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052659F6-6B3B-A545-A45F-FAD238210D47}"/>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0637F8-15DE-2240-8BF8-D6E57A337B1A}"/>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03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B26D-64DE-4314-8BD2-25FD618FB46D}"/>
              </a:ext>
            </a:extLst>
          </p:cNvPr>
          <p:cNvSpPr>
            <a:spLocks noGrp="1"/>
          </p:cNvSpPr>
          <p:nvPr>
            <p:ph type="title"/>
          </p:nvPr>
        </p:nvSpPr>
        <p:spPr>
          <a:xfrm>
            <a:off x="1591056" y="457200"/>
            <a:ext cx="9521854" cy="15544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9D77613-5CEE-4B05-A937-CD43EAAABF38}"/>
              </a:ext>
            </a:extLst>
          </p:cNvPr>
          <p:cNvSpPr>
            <a:spLocks noGrp="1"/>
          </p:cNvSpPr>
          <p:nvPr>
            <p:ph type="body" idx="1"/>
          </p:nvPr>
        </p:nvSpPr>
        <p:spPr>
          <a:xfrm>
            <a:off x="1591057"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3E4779-3B5A-4993-9C7F-FB19F1633F5D}"/>
              </a:ext>
            </a:extLst>
          </p:cNvPr>
          <p:cNvSpPr>
            <a:spLocks noGrp="1"/>
          </p:cNvSpPr>
          <p:nvPr>
            <p:ph sz="half" idx="2"/>
          </p:nvPr>
        </p:nvSpPr>
        <p:spPr>
          <a:xfrm>
            <a:off x="1591056" y="2988998"/>
            <a:ext cx="4425697" cy="3098112"/>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51081A-685C-4C18-9AE9-425106A02F6B}"/>
              </a:ext>
            </a:extLst>
          </p:cNvPr>
          <p:cNvSpPr>
            <a:spLocks noGrp="1"/>
          </p:cNvSpPr>
          <p:nvPr>
            <p:ph type="body" sz="quarter" idx="3"/>
          </p:nvPr>
        </p:nvSpPr>
        <p:spPr>
          <a:xfrm>
            <a:off x="6687214" y="2165086"/>
            <a:ext cx="4425696"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780F424-FE3A-4B7D-B60C-7AEA2118A585}"/>
              </a:ext>
            </a:extLst>
          </p:cNvPr>
          <p:cNvSpPr>
            <a:spLocks noGrp="1"/>
          </p:cNvSpPr>
          <p:nvPr>
            <p:ph sz="quarter" idx="4"/>
          </p:nvPr>
        </p:nvSpPr>
        <p:spPr>
          <a:xfrm>
            <a:off x="6687214" y="2988998"/>
            <a:ext cx="4425696" cy="3098112"/>
          </a:xfrm>
        </p:spPr>
        <p:txBody>
          <a:bodyPr/>
          <a:lstStyle>
            <a:lvl1pPr>
              <a:defRPr sz="2000"/>
            </a:lvl1pPr>
            <a:lvl2pPr>
              <a:defRPr sz="1800"/>
            </a:lvl2pPr>
            <a:lvl3pPr>
              <a:defRPr sz="16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64D2A96-CD7D-41BC-BDBE-5E29B7C0B325}"/>
              </a:ext>
            </a:extLst>
          </p:cNvPr>
          <p:cNvSpPr>
            <a:spLocks noGrp="1"/>
          </p:cNvSpPr>
          <p:nvPr>
            <p:ph type="dt" sz="half" idx="10"/>
          </p:nvPr>
        </p:nvSpPr>
        <p:spPr/>
        <p:txBody>
          <a:bodyPr/>
          <a:lstStyle/>
          <a:p>
            <a:fld id="{1449AA12-8195-4182-A7AC-2E7E59DFBDAF}" type="datetimeFigureOut">
              <a:rPr lang="en-US" smtClean="0"/>
              <a:t>3/22/23</a:t>
            </a:fld>
            <a:endParaRPr lang="en-US"/>
          </a:p>
        </p:txBody>
      </p:sp>
      <p:sp>
        <p:nvSpPr>
          <p:cNvPr id="8" name="Footer Placeholder 7">
            <a:extLst>
              <a:ext uri="{FF2B5EF4-FFF2-40B4-BE49-F238E27FC236}">
                <a16:creationId xmlns:a16="http://schemas.microsoft.com/office/drawing/2014/main" id="{2CD1471D-6DDE-4E56-84E9-48136966A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A3F451-CF28-4F57-B844-52A665440A0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2" name="Rectangle 11">
            <a:extLst>
              <a:ext uri="{FF2B5EF4-FFF2-40B4-BE49-F238E27FC236}">
                <a16:creationId xmlns:a16="http://schemas.microsoft.com/office/drawing/2014/main" id="{2D1FA03E-7A83-AB41-BB4B-25B04946559A}"/>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702630-3C98-A142-9D04-1D852974DC2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62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2D7A-4502-49C3-BAFB-6D46F7A2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B67EE-A167-43D1-9C58-7B736CF28B64}"/>
              </a:ext>
            </a:extLst>
          </p:cNvPr>
          <p:cNvSpPr>
            <a:spLocks noGrp="1"/>
          </p:cNvSpPr>
          <p:nvPr>
            <p:ph type="dt" sz="half" idx="10"/>
          </p:nvPr>
        </p:nvSpPr>
        <p:spPr/>
        <p:txBody>
          <a:bodyPr/>
          <a:lstStyle/>
          <a:p>
            <a:fld id="{1449AA12-8195-4182-A7AC-2E7E59DFBDAF}" type="datetimeFigureOut">
              <a:rPr lang="en-US" smtClean="0"/>
              <a:t>3/22/23</a:t>
            </a:fld>
            <a:endParaRPr lang="en-US"/>
          </a:p>
        </p:txBody>
      </p:sp>
      <p:sp>
        <p:nvSpPr>
          <p:cNvPr id="4" name="Footer Placeholder 3">
            <a:extLst>
              <a:ext uri="{FF2B5EF4-FFF2-40B4-BE49-F238E27FC236}">
                <a16:creationId xmlns:a16="http://schemas.microsoft.com/office/drawing/2014/main" id="{3C5605B7-599B-450E-9E8D-2A9AE3F30F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BD2B1-8C5F-430B-A0F2-CD5281AB75E2}"/>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8" name="Rectangle 7">
            <a:extLst>
              <a:ext uri="{FF2B5EF4-FFF2-40B4-BE49-F238E27FC236}">
                <a16:creationId xmlns:a16="http://schemas.microsoft.com/office/drawing/2014/main" id="{1DBA877B-B45A-BD48-8FC8-E752E7D7174F}"/>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F3343D-2AFA-B544-B40A-315F5EC680B6}"/>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31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08016-71BA-4CD3-918D-51613F7F4DF5}"/>
              </a:ext>
            </a:extLst>
          </p:cNvPr>
          <p:cNvSpPr>
            <a:spLocks noGrp="1"/>
          </p:cNvSpPr>
          <p:nvPr>
            <p:ph type="dt" sz="half" idx="10"/>
          </p:nvPr>
        </p:nvSpPr>
        <p:spPr/>
        <p:txBody>
          <a:bodyPr/>
          <a:lstStyle/>
          <a:p>
            <a:fld id="{1449AA12-8195-4182-A7AC-2E7E59DFBDAF}" type="datetimeFigureOut">
              <a:rPr lang="en-US" smtClean="0"/>
              <a:t>3/22/23</a:t>
            </a:fld>
            <a:endParaRPr lang="en-US"/>
          </a:p>
        </p:txBody>
      </p:sp>
      <p:sp>
        <p:nvSpPr>
          <p:cNvPr id="3" name="Footer Placeholder 2">
            <a:extLst>
              <a:ext uri="{FF2B5EF4-FFF2-40B4-BE49-F238E27FC236}">
                <a16:creationId xmlns:a16="http://schemas.microsoft.com/office/drawing/2014/main" id="{95B24F46-0425-47C6-9FFB-F69AFFFE8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E7A99-1593-4189-A514-8209CC32A2EA}"/>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7" name="Rectangle 6">
            <a:extLst>
              <a:ext uri="{FF2B5EF4-FFF2-40B4-BE49-F238E27FC236}">
                <a16:creationId xmlns:a16="http://schemas.microsoft.com/office/drawing/2014/main" id="{11C15DFD-AB97-AB43-A6C9-2808708C91B4}"/>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05BA89-ECA6-2247-ABBB-3C67160202E9}"/>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02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933B-3FC6-4B08-9FBE-2DD48307A4D4}"/>
              </a:ext>
            </a:extLst>
          </p:cNvPr>
          <p:cNvSpPr>
            <a:spLocks noGrp="1"/>
          </p:cNvSpPr>
          <p:nvPr>
            <p:ph type="title"/>
          </p:nvPr>
        </p:nvSpPr>
        <p:spPr>
          <a:xfrm>
            <a:off x="1587712" y="455362"/>
            <a:ext cx="4043440" cy="158451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77FBD4A-4514-4DCE-8F18-914DF3F4EED1}"/>
              </a:ext>
            </a:extLst>
          </p:cNvPr>
          <p:cNvSpPr>
            <a:spLocks noGrp="1"/>
          </p:cNvSpPr>
          <p:nvPr>
            <p:ph idx="1"/>
          </p:nvPr>
        </p:nvSpPr>
        <p:spPr>
          <a:xfrm>
            <a:off x="6271232" y="565151"/>
            <a:ext cx="5358384" cy="5521960"/>
          </a:xfrm>
        </p:spPr>
        <p:txBody>
          <a:bodyPr>
            <a:normAutofit/>
          </a:bodyPr>
          <a:lstStyle>
            <a:lvl1pPr>
              <a:defRPr sz="2200"/>
            </a:lvl1pPr>
            <a:lvl2pPr>
              <a:defRPr sz="1900"/>
            </a:lvl2pPr>
            <a:lvl3pPr>
              <a:defRPr sz="1700"/>
            </a:lvl3pPr>
            <a:lvl4pPr>
              <a:defRPr sz="1500"/>
            </a:lvl4pPr>
            <a:lvl5pPr>
              <a:defRPr sz="15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AF18C85-0675-4202-B796-352766854939}"/>
              </a:ext>
            </a:extLst>
          </p:cNvPr>
          <p:cNvSpPr>
            <a:spLocks noGrp="1"/>
          </p:cNvSpPr>
          <p:nvPr>
            <p:ph type="body" sz="half" idx="2"/>
          </p:nvPr>
        </p:nvSpPr>
        <p:spPr>
          <a:xfrm>
            <a:off x="1587712" y="2039874"/>
            <a:ext cx="4043440"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0079E5-F934-4D04-866F-F7CB5B08ACC4}"/>
              </a:ext>
            </a:extLst>
          </p:cNvPr>
          <p:cNvSpPr>
            <a:spLocks noGrp="1"/>
          </p:cNvSpPr>
          <p:nvPr>
            <p:ph type="dt" sz="half" idx="10"/>
          </p:nvPr>
        </p:nvSpPr>
        <p:spPr/>
        <p:txBody>
          <a:bodyPr/>
          <a:lstStyle/>
          <a:p>
            <a:fld id="{1449AA12-8195-4182-A7AC-2E7E59DFBDAF}" type="datetimeFigureOut">
              <a:rPr lang="en-US" smtClean="0"/>
              <a:t>3/22/23</a:t>
            </a:fld>
            <a:endParaRPr lang="en-US"/>
          </a:p>
        </p:txBody>
      </p:sp>
      <p:sp>
        <p:nvSpPr>
          <p:cNvPr id="6" name="Footer Placeholder 5">
            <a:extLst>
              <a:ext uri="{FF2B5EF4-FFF2-40B4-BE49-F238E27FC236}">
                <a16:creationId xmlns:a16="http://schemas.microsoft.com/office/drawing/2014/main" id="{E705FC94-7915-439A-B937-F02D1BB03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69B19-4156-4584-B1DC-4F42F200B915}"/>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DC1B6031-8ABE-F648-8E05-3D08D0D54B53}"/>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ABD855-35E6-BE4F-8B03-FD12DDB32E10}"/>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78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1F3B-090C-4BB5-84BE-8ED0FC5981A5}"/>
              </a:ext>
            </a:extLst>
          </p:cNvPr>
          <p:cNvSpPr>
            <a:spLocks noGrp="1"/>
          </p:cNvSpPr>
          <p:nvPr>
            <p:ph type="title"/>
          </p:nvPr>
        </p:nvSpPr>
        <p:spPr>
          <a:xfrm>
            <a:off x="1587711" y="455362"/>
            <a:ext cx="4043436" cy="1584512"/>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397C49E-9426-4B24-B2A7-C54B89DA60A3}"/>
              </a:ext>
            </a:extLst>
          </p:cNvPr>
          <p:cNvSpPr>
            <a:spLocks noGrp="1"/>
          </p:cNvSpPr>
          <p:nvPr>
            <p:ph type="pic" idx="1"/>
          </p:nvPr>
        </p:nvSpPr>
        <p:spPr>
          <a:xfrm>
            <a:off x="6271232" y="565150"/>
            <a:ext cx="5355607" cy="5522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BC7F011-0A5F-44E9-88CD-C95A33351B45}"/>
              </a:ext>
            </a:extLst>
          </p:cNvPr>
          <p:cNvSpPr>
            <a:spLocks noGrp="1"/>
          </p:cNvSpPr>
          <p:nvPr>
            <p:ph type="body" sz="half" idx="2"/>
          </p:nvPr>
        </p:nvSpPr>
        <p:spPr>
          <a:xfrm>
            <a:off x="1587711" y="2039874"/>
            <a:ext cx="4043436" cy="38291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21C85-27BB-4533-A21B-C379FE03A944}"/>
              </a:ext>
            </a:extLst>
          </p:cNvPr>
          <p:cNvSpPr>
            <a:spLocks noGrp="1"/>
          </p:cNvSpPr>
          <p:nvPr>
            <p:ph type="dt" sz="half" idx="10"/>
          </p:nvPr>
        </p:nvSpPr>
        <p:spPr/>
        <p:txBody>
          <a:bodyPr/>
          <a:lstStyle/>
          <a:p>
            <a:fld id="{1449AA12-8195-4182-A7AC-2E7E59DFBDAF}" type="datetimeFigureOut">
              <a:rPr lang="en-US" smtClean="0"/>
              <a:t>3/22/23</a:t>
            </a:fld>
            <a:endParaRPr lang="en-US"/>
          </a:p>
        </p:txBody>
      </p:sp>
      <p:sp>
        <p:nvSpPr>
          <p:cNvPr id="6" name="Footer Placeholder 5">
            <a:extLst>
              <a:ext uri="{FF2B5EF4-FFF2-40B4-BE49-F238E27FC236}">
                <a16:creationId xmlns:a16="http://schemas.microsoft.com/office/drawing/2014/main" id="{35018850-01F1-4247-9BFD-1DDC5DDD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65A9-4C28-480F-B370-2DFF234B73F7}"/>
              </a:ext>
            </a:extLst>
          </p:cNvPr>
          <p:cNvSpPr>
            <a:spLocks noGrp="1"/>
          </p:cNvSpPr>
          <p:nvPr>
            <p:ph type="sldNum" sz="quarter" idx="12"/>
          </p:nvPr>
        </p:nvSpPr>
        <p:spPr/>
        <p:txBody>
          <a:bodyPr/>
          <a:lstStyle/>
          <a:p>
            <a:fld id="{14DFC975-2FD7-44A5-9E78-ECBA46156075}" type="slidenum">
              <a:rPr lang="en-US" smtClean="0"/>
              <a:t>‹#›</a:t>
            </a:fld>
            <a:endParaRPr lang="en-US"/>
          </a:p>
        </p:txBody>
      </p:sp>
      <p:sp>
        <p:nvSpPr>
          <p:cNvPr id="10" name="Rectangle 9">
            <a:extLst>
              <a:ext uri="{FF2B5EF4-FFF2-40B4-BE49-F238E27FC236}">
                <a16:creationId xmlns:a16="http://schemas.microsoft.com/office/drawing/2014/main" id="{920EAFF3-0A84-F84B-90E4-A596F00B3DC2}"/>
              </a:ext>
            </a:extLst>
          </p:cNvPr>
          <p:cNvSpPr/>
          <p:nvPr/>
        </p:nvSpPr>
        <p:spPr>
          <a:xfrm>
            <a:off x="0" y="565153"/>
            <a:ext cx="1133856"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8392559-3C15-B249-93C9-B0F7E9E5DDD8}"/>
              </a:ext>
            </a:extLst>
          </p:cNvPr>
          <p:cNvSpPr/>
          <p:nvPr/>
        </p:nvSpPr>
        <p:spPr>
          <a:xfrm>
            <a:off x="0" y="-3"/>
            <a:ext cx="565150"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66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7ACD69-D2F4-4938-B590-C414049017E0}"/>
              </a:ext>
            </a:extLst>
          </p:cNvPr>
          <p:cNvSpPr>
            <a:spLocks noGrp="1"/>
          </p:cNvSpPr>
          <p:nvPr>
            <p:ph type="title"/>
          </p:nvPr>
        </p:nvSpPr>
        <p:spPr>
          <a:xfrm>
            <a:off x="1587710" y="455362"/>
            <a:ext cx="9486690" cy="15504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762BD4-BA0F-4CA4-BAE3-DF2B5087C045}"/>
              </a:ext>
            </a:extLst>
          </p:cNvPr>
          <p:cNvSpPr>
            <a:spLocks noGrp="1"/>
          </p:cNvSpPr>
          <p:nvPr>
            <p:ph type="body" idx="1"/>
          </p:nvPr>
        </p:nvSpPr>
        <p:spPr>
          <a:xfrm>
            <a:off x="1587710" y="2160016"/>
            <a:ext cx="9486690" cy="3926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0B2FEE-249E-42F1-94D8-A8C0759EF471}"/>
              </a:ext>
            </a:extLst>
          </p:cNvPr>
          <p:cNvSpPr>
            <a:spLocks noGrp="1"/>
          </p:cNvSpPr>
          <p:nvPr>
            <p:ph type="dt" sz="half" idx="2"/>
          </p:nvPr>
        </p:nvSpPr>
        <p:spPr>
          <a:xfrm>
            <a:off x="8018632" y="6292850"/>
            <a:ext cx="3094278"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49AA12-8195-4182-A7AC-2E7E59DFBDAF}" type="datetimeFigureOut">
              <a:rPr lang="en-US" smtClean="0"/>
              <a:pPr/>
              <a:t>3/22/23</a:t>
            </a:fld>
            <a:endParaRPr lang="en-US"/>
          </a:p>
        </p:txBody>
      </p:sp>
      <p:sp>
        <p:nvSpPr>
          <p:cNvPr id="5" name="Footer Placeholder 4">
            <a:extLst>
              <a:ext uri="{FF2B5EF4-FFF2-40B4-BE49-F238E27FC236}">
                <a16:creationId xmlns:a16="http://schemas.microsoft.com/office/drawing/2014/main" id="{8560C617-A890-4920-83B0-143C03349066}"/>
              </a:ext>
            </a:extLst>
          </p:cNvPr>
          <p:cNvSpPr>
            <a:spLocks noGrp="1"/>
          </p:cNvSpPr>
          <p:nvPr>
            <p:ph type="ftr" sz="quarter" idx="3"/>
          </p:nvPr>
        </p:nvSpPr>
        <p:spPr>
          <a:xfrm>
            <a:off x="1587711" y="6292850"/>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4F1B4F1-B06B-4BBE-BFFF-C0B386E2449E}"/>
              </a:ext>
            </a:extLst>
          </p:cNvPr>
          <p:cNvSpPr>
            <a:spLocks noGrp="1"/>
          </p:cNvSpPr>
          <p:nvPr>
            <p:ph type="sldNum" sz="quarter" idx="4"/>
          </p:nvPr>
        </p:nvSpPr>
        <p:spPr>
          <a:xfrm>
            <a:off x="11149574" y="6292850"/>
            <a:ext cx="813816"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2985776036"/>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457200" indent="-228600" algn="l" defTabSz="914400" rtl="0" eaLnBrk="1" latinLnBrk="0" hangingPunct="1">
        <a:lnSpc>
          <a:spcPct val="110000"/>
        </a:lnSpc>
        <a:spcBef>
          <a:spcPts val="600"/>
        </a:spcBef>
        <a:buClr>
          <a:schemeClr val="accent1"/>
        </a:buClr>
        <a:buFont typeface="Arial" panose="020B0604020202020204" pitchFamily="34" charset="0"/>
        <a:buChar char="•"/>
        <a:defRPr sz="1900" kern="1200">
          <a:solidFill>
            <a:schemeClr val="tx1"/>
          </a:solidFill>
          <a:latin typeface="+mn-lt"/>
          <a:ea typeface="+mn-ea"/>
          <a:cs typeface="+mn-cs"/>
        </a:defRPr>
      </a:lvl2pPr>
      <a:lvl3pPr marL="685800" indent="-228600" algn="l" defTabSz="914400" rtl="0" eaLnBrk="1" latinLnBrk="0" hangingPunct="1">
        <a:lnSpc>
          <a:spcPct val="110000"/>
        </a:lnSpc>
        <a:spcBef>
          <a:spcPts val="600"/>
        </a:spcBef>
        <a:buClr>
          <a:schemeClr val="accent1"/>
        </a:buClr>
        <a:buFont typeface="Arial" panose="020B0604020202020204" pitchFamily="34" charset="0"/>
        <a:buChar char="•"/>
        <a:defRPr sz="1700" kern="1200">
          <a:solidFill>
            <a:schemeClr val="tx1"/>
          </a:solidFill>
          <a:latin typeface="+mn-lt"/>
          <a:ea typeface="+mn-ea"/>
          <a:cs typeface="+mn-cs"/>
        </a:defRPr>
      </a:lvl3pPr>
      <a:lvl4pPr marL="9144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4pPr>
      <a:lvl5pPr marL="1143000" indent="-228600" algn="l" defTabSz="914400" rtl="0" eaLnBrk="1" latinLnBrk="0" hangingPunct="1">
        <a:lnSpc>
          <a:spcPct val="110000"/>
        </a:lnSpc>
        <a:spcBef>
          <a:spcPts val="600"/>
        </a:spcBef>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hyperlink" Target="http://www.godoe.org/External-Affairs-and-Policy/State-Board-of-Education/SBOE%20Rules/160-4-7-.05.pdf#search=eligibility%20requirments%20for%20SL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A88F843D-1C1B-C740-AC27-E3238D0F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descr="Network connection abstract against a white background">
            <a:extLst>
              <a:ext uri="{FF2B5EF4-FFF2-40B4-BE49-F238E27FC236}">
                <a16:creationId xmlns:a16="http://schemas.microsoft.com/office/drawing/2014/main" id="{BE9F3A68-5E74-5E18-69C9-74BBC0D78E20}"/>
              </a:ext>
            </a:extLst>
          </p:cNvPr>
          <p:cNvPicPr>
            <a:picLocks noChangeAspect="1"/>
          </p:cNvPicPr>
          <p:nvPr/>
        </p:nvPicPr>
        <p:blipFill rotWithShape="1">
          <a:blip r:embed="rId4"/>
          <a:srcRect t="15709" r="-1" b="-1"/>
          <a:stretch/>
        </p:blipFill>
        <p:spPr>
          <a:xfrm>
            <a:off x="20" y="10"/>
            <a:ext cx="12188932" cy="6857990"/>
          </a:xfrm>
          <a:prstGeom prst="rect">
            <a:avLst/>
          </a:prstGeom>
        </p:spPr>
      </p:pic>
      <p:sp>
        <p:nvSpPr>
          <p:cNvPr id="21" name="Rectangle">
            <a:extLst>
              <a:ext uri="{FF2B5EF4-FFF2-40B4-BE49-F238E27FC236}">
                <a16:creationId xmlns:a16="http://schemas.microsoft.com/office/drawing/2014/main" id="{9F0EA5A9-0D12-3644-BBEC-6D9D192EB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55908" cy="6858001"/>
          </a:xfrm>
          <a:prstGeom prst="rect">
            <a:avLst/>
          </a:prstGeom>
          <a:solidFill>
            <a:schemeClr val="bg1">
              <a:alpha val="85000"/>
            </a:schemeClr>
          </a:solidFill>
          <a:ln w="12700">
            <a:miter lim="400000"/>
          </a:ln>
        </p:spPr>
        <p:txBody>
          <a:bodyPr lIns="50800" tIns="50800" rIns="50800" bIns="50800" anchor="ctr"/>
          <a:lstStyle/>
          <a:p>
            <a:pPr algn="ctr" defTabSz="457200"/>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5470055C-E541-7C52-F94B-C3E9F0CA3271}"/>
              </a:ext>
            </a:extLst>
          </p:cNvPr>
          <p:cNvSpPr>
            <a:spLocks noGrp="1"/>
          </p:cNvSpPr>
          <p:nvPr>
            <p:ph type="ctrTitle"/>
          </p:nvPr>
        </p:nvSpPr>
        <p:spPr>
          <a:xfrm>
            <a:off x="228600" y="1247140"/>
            <a:ext cx="4343400" cy="3949700"/>
          </a:xfrm>
        </p:spPr>
        <p:txBody>
          <a:bodyPr anchor="ctr">
            <a:noAutofit/>
          </a:bodyPr>
          <a:lstStyle/>
          <a:p>
            <a:pPr algn="ctr"/>
            <a:r>
              <a:rPr lang="en-US" sz="2400" b="0" i="0" u="none" strike="noStrike" dirty="0">
                <a:solidFill>
                  <a:srgbClr val="EBEBEB"/>
                </a:solidFill>
                <a:effectLst/>
                <a:latin typeface="Century Gothic" panose="020B0502020202020204" pitchFamily="34" charset="0"/>
              </a:rPr>
              <a:t>Effect of Leveled Literacy Intervention on Reading Comprehension of Students with Specific Learning Disabilities</a:t>
            </a:r>
            <a:r>
              <a:rPr lang="en-US" sz="2400" b="0" i="0" dirty="0">
                <a:solidFill>
                  <a:srgbClr val="000000"/>
                </a:solidFill>
                <a:effectLst/>
                <a:latin typeface="Century Gothic" panose="020B0502020202020204" pitchFamily="34" charset="0"/>
              </a:rPr>
              <a:t>​</a:t>
            </a:r>
            <a:endParaRPr lang="en-US" sz="2400" dirty="0"/>
          </a:p>
        </p:txBody>
      </p:sp>
      <p:sp>
        <p:nvSpPr>
          <p:cNvPr id="22" name="Rectangle 12">
            <a:extLst>
              <a:ext uri="{FF2B5EF4-FFF2-40B4-BE49-F238E27FC236}">
                <a16:creationId xmlns:a16="http://schemas.microsoft.com/office/drawing/2014/main" id="{A21C8291-E3D5-4240-8FF4-E5213CBCC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2" y="1375495"/>
            <a:ext cx="2770698" cy="5482505"/>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14">
            <a:extLst>
              <a:ext uri="{FF2B5EF4-FFF2-40B4-BE49-F238E27FC236}">
                <a16:creationId xmlns:a16="http://schemas.microsoft.com/office/drawing/2014/main" id="{08B44AFE-C181-7047-8CC9-CA00BD385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281" y="0"/>
            <a:ext cx="1373567"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extBox 4">
            <a:extLst>
              <a:ext uri="{FF2B5EF4-FFF2-40B4-BE49-F238E27FC236}">
                <a16:creationId xmlns:a16="http://schemas.microsoft.com/office/drawing/2014/main" id="{9A0212AF-6F71-CFFB-13A2-9811BEF8199C}"/>
              </a:ext>
            </a:extLst>
          </p:cNvPr>
          <p:cNvSpPr txBox="1"/>
          <p:nvPr/>
        </p:nvSpPr>
        <p:spPr>
          <a:xfrm>
            <a:off x="228600" y="5196840"/>
            <a:ext cx="4343400" cy="646331"/>
          </a:xfrm>
          <a:prstGeom prst="rect">
            <a:avLst/>
          </a:prstGeom>
          <a:noFill/>
        </p:spPr>
        <p:txBody>
          <a:bodyPr wrap="square" rtlCol="0">
            <a:spAutoFit/>
          </a:bodyPr>
          <a:lstStyle/>
          <a:p>
            <a:r>
              <a:rPr lang="en-US" dirty="0"/>
              <a:t>Joni Talbert</a:t>
            </a:r>
          </a:p>
          <a:p>
            <a:r>
              <a:rPr lang="en-US" dirty="0"/>
              <a:t>GCSU EDS student </a:t>
            </a:r>
          </a:p>
        </p:txBody>
      </p:sp>
      <p:pic>
        <p:nvPicPr>
          <p:cNvPr id="4" name="Audio 3">
            <a:hlinkClick r:id="" action="ppaction://media"/>
            <a:extLst>
              <a:ext uri="{FF2B5EF4-FFF2-40B4-BE49-F238E27FC236}">
                <a16:creationId xmlns:a16="http://schemas.microsoft.com/office/drawing/2014/main" id="{0B2A70E1-EC4A-F060-AABD-E0C22D7E08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99177668"/>
      </p:ext>
    </p:extLst>
  </p:cSld>
  <p:clrMapOvr>
    <a:masterClrMapping/>
  </p:clrMapOvr>
  <mc:AlternateContent xmlns:mc="http://schemas.openxmlformats.org/markup-compatibility/2006">
    <mc:Choice xmlns:p14="http://schemas.microsoft.com/office/powerpoint/2010/main" Requires="p14">
      <p:transition spd="slow" p14:dur="2000" advTm="19317"/>
    </mc:Choice>
    <mc:Fallback>
      <p:transition spd="slow" advTm="19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C157-B0A4-8B29-A9B4-6E7691633749}"/>
              </a:ext>
            </a:extLst>
          </p:cNvPr>
          <p:cNvSpPr>
            <a:spLocks noGrp="1"/>
          </p:cNvSpPr>
          <p:nvPr>
            <p:ph type="title"/>
          </p:nvPr>
        </p:nvSpPr>
        <p:spPr/>
        <p:txBody>
          <a:bodyPr/>
          <a:lstStyle/>
          <a:p>
            <a:r>
              <a:rPr lang="en-US" b="0" i="0" u="none" strike="noStrike" dirty="0">
                <a:solidFill>
                  <a:srgbClr val="EBEBEB"/>
                </a:solidFill>
                <a:effectLst/>
                <a:latin typeface="Century Gothic" panose="020B0502020202020204" pitchFamily="34" charset="0"/>
              </a:rPr>
              <a:t>Identifying a student with a specific learning disability:</a:t>
            </a:r>
            <a:r>
              <a:rPr lang="en-US" b="0" i="0" dirty="0">
                <a:solidFill>
                  <a:srgbClr val="000000"/>
                </a:solidFill>
                <a:effectLst/>
                <a:latin typeface="Century Gothic" panose="020B0502020202020204" pitchFamily="34" charset="0"/>
              </a:rPr>
              <a:t>​</a:t>
            </a:r>
            <a:endParaRPr lang="en-US" dirty="0"/>
          </a:p>
        </p:txBody>
      </p:sp>
      <p:sp>
        <p:nvSpPr>
          <p:cNvPr id="3" name="Content Placeholder 2">
            <a:extLst>
              <a:ext uri="{FF2B5EF4-FFF2-40B4-BE49-F238E27FC236}">
                <a16:creationId xmlns:a16="http://schemas.microsoft.com/office/drawing/2014/main" id="{221F4E0F-1643-13CD-8EA7-6E919081AACB}"/>
              </a:ext>
            </a:extLst>
          </p:cNvPr>
          <p:cNvSpPr>
            <a:spLocks noGrp="1"/>
          </p:cNvSpPr>
          <p:nvPr>
            <p:ph idx="1"/>
          </p:nvPr>
        </p:nvSpPr>
        <p:spPr>
          <a:xfrm>
            <a:off x="1587710" y="1874520"/>
            <a:ext cx="9486690" cy="4211648"/>
          </a:xfrm>
        </p:spPr>
        <p:txBody>
          <a:bodyPr>
            <a:normAutofit fontScale="77500" lnSpcReduction="20000"/>
          </a:bodyPr>
          <a:lstStyle/>
          <a:p>
            <a:pPr algn="l" rtl="0"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Typically score low on achievement tests in reading, writing, or math (Johnson, et al. 2010, 5)</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Students have a pattern of strengths and weaknesses (ability-achievement discrepancy) (Maki et al., 2020, 343-344)</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Some of the psychological processing deficits appear in the areas of "phonological processing, processing speed, and working memory" (Johnson, et al., 2010 5)</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Based on GADOE Eligibility Determination (2010):</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Student has a "primary deficit in basic psychological processes and secondary underachievement in one or more of the eight areas along with documentation of the lack of response to instructional intervention as supported by on-going progress monitoring" (GADOE, Eligibility Determination Section 1)</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Students have significant deficits in psychological processing and those deficits impact the student's ability to be academically successful (GADOE, 2010)</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endParaRPr lang="en-US" dirty="0"/>
          </a:p>
        </p:txBody>
      </p:sp>
      <p:pic>
        <p:nvPicPr>
          <p:cNvPr id="4" name="Audio 3">
            <a:hlinkClick r:id="" action="ppaction://media"/>
            <a:extLst>
              <a:ext uri="{FF2B5EF4-FFF2-40B4-BE49-F238E27FC236}">
                <a16:creationId xmlns:a16="http://schemas.microsoft.com/office/drawing/2014/main" id="{42F55C23-ABF6-A176-9E0E-C8DEAC37EE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225254509"/>
      </p:ext>
    </p:extLst>
  </p:cSld>
  <p:clrMapOvr>
    <a:masterClrMapping/>
  </p:clrMapOvr>
  <mc:AlternateContent xmlns:mc="http://schemas.openxmlformats.org/markup-compatibility/2006">
    <mc:Choice xmlns:p14="http://schemas.microsoft.com/office/powerpoint/2010/main" Requires="p14">
      <p:transition spd="slow" p14:dur="2000" advTm="75221"/>
    </mc:Choice>
    <mc:Fallback>
      <p:transition spd="slow" advTm="75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AA602-6455-91D4-0167-A883C2F30906}"/>
              </a:ext>
            </a:extLst>
          </p:cNvPr>
          <p:cNvSpPr>
            <a:spLocks noGrp="1"/>
          </p:cNvSpPr>
          <p:nvPr>
            <p:ph type="title"/>
          </p:nvPr>
        </p:nvSpPr>
        <p:spPr/>
        <p:txBody>
          <a:bodyPr>
            <a:noAutofit/>
          </a:bodyPr>
          <a:lstStyle/>
          <a:p>
            <a:pPr fontAlgn="base">
              <a:buFont typeface="Arial" panose="020B0604020202020204" pitchFamily="34" charset="0"/>
              <a:buChar char="•"/>
            </a:pPr>
            <a:r>
              <a:rPr lang="en-US" sz="3400" dirty="0">
                <a:solidFill>
                  <a:srgbClr val="EBEBEB"/>
                </a:solidFill>
                <a:latin typeface="Century Gothic" panose="020B0502020202020204" pitchFamily="34" charset="0"/>
              </a:rPr>
              <a:t>Why explore Leveled Literacy Intervention?</a:t>
            </a:r>
            <a:r>
              <a:rPr lang="en-US" sz="3400" dirty="0">
                <a:solidFill>
                  <a:srgbClr val="FFFFFF"/>
                </a:solidFill>
                <a:latin typeface="Century Gothic" panose="020B0502020202020204" pitchFamily="34" charset="0"/>
              </a:rPr>
              <a:t> </a:t>
            </a:r>
            <a:endParaRPr lang="en-US" sz="3400" dirty="0"/>
          </a:p>
        </p:txBody>
      </p:sp>
      <p:sp>
        <p:nvSpPr>
          <p:cNvPr id="3" name="Content Placeholder 2">
            <a:extLst>
              <a:ext uri="{FF2B5EF4-FFF2-40B4-BE49-F238E27FC236}">
                <a16:creationId xmlns:a16="http://schemas.microsoft.com/office/drawing/2014/main" id="{5984C100-8AFB-D904-133A-38CFCFEF1969}"/>
              </a:ext>
            </a:extLst>
          </p:cNvPr>
          <p:cNvSpPr>
            <a:spLocks noGrp="1"/>
          </p:cNvSpPr>
          <p:nvPr>
            <p:ph idx="1"/>
          </p:nvPr>
        </p:nvSpPr>
        <p:spPr/>
        <p:txBody>
          <a:bodyPr>
            <a:normAutofit fontScale="92500" lnSpcReduction="20000"/>
          </a:bodyPr>
          <a:lstStyle/>
          <a:p>
            <a:r>
              <a:rPr lang="en-US" sz="2400" dirty="0">
                <a:solidFill>
                  <a:srgbClr val="FFFFFF"/>
                </a:solidFill>
                <a:latin typeface="Century Gothic" panose="020B0502020202020204" pitchFamily="34" charset="0"/>
              </a:rPr>
              <a:t>Students with a SLD in reading comprehension struggle to understand what they read. ​</a:t>
            </a:r>
          </a:p>
          <a:p>
            <a:r>
              <a:rPr lang="en-US" sz="2400" dirty="0">
                <a:solidFill>
                  <a:srgbClr val="FFFFFF"/>
                </a:solidFill>
                <a:latin typeface="Century Gothic" panose="020B0502020202020204" pitchFamily="34" charset="0"/>
              </a:rPr>
              <a:t>The search for the just right intervention program is on-going.​</a:t>
            </a:r>
            <a:br>
              <a:rPr lang="en-US" sz="2400" dirty="0">
                <a:solidFill>
                  <a:srgbClr val="FFFFFF"/>
                </a:solidFill>
                <a:latin typeface="Arial" panose="020B0604020202020204" pitchFamily="34" charset="0"/>
              </a:rPr>
            </a:br>
            <a:r>
              <a:rPr lang="en-US" sz="2400" dirty="0">
                <a:solidFill>
                  <a:srgbClr val="FFFFFF"/>
                </a:solidFill>
                <a:latin typeface="Century Gothic" panose="020B0502020202020204" pitchFamily="34" charset="0"/>
              </a:rPr>
              <a:t>Students need an intervention that will address all deficit areas (phonics, comprehension skills/strategies, and responding to text).​</a:t>
            </a:r>
          </a:p>
          <a:p>
            <a:r>
              <a:rPr lang="en-US" sz="2400" dirty="0">
                <a:solidFill>
                  <a:srgbClr val="FFFFFF"/>
                </a:solidFill>
                <a:latin typeface="Century Gothic" panose="020B0502020202020204" pitchFamily="34" charset="0"/>
              </a:rPr>
              <a:t>This will address the effects of LLI on reading comprehension of students identified with specific learning disability in the area of reading comprehension who are more than 3 levels behind the expected grade level reading level. ​</a:t>
            </a:r>
            <a:br>
              <a:rPr lang="en-US" sz="2400" dirty="0">
                <a:solidFill>
                  <a:srgbClr val="FFFFFF"/>
                </a:solidFill>
                <a:latin typeface="Arial" panose="020B0604020202020204" pitchFamily="34" charset="0"/>
              </a:rPr>
            </a:br>
            <a:r>
              <a:rPr lang="en-US" sz="2400" dirty="0">
                <a:solidFill>
                  <a:srgbClr val="000000"/>
                </a:solidFill>
                <a:latin typeface="Century Gothic" panose="020B0502020202020204" pitchFamily="34" charset="0"/>
              </a:rPr>
              <a:t>​</a:t>
            </a:r>
            <a:endParaRPr lang="en-US" sz="2400" dirty="0"/>
          </a:p>
          <a:p>
            <a:endParaRPr lang="en-US" dirty="0"/>
          </a:p>
        </p:txBody>
      </p:sp>
      <p:pic>
        <p:nvPicPr>
          <p:cNvPr id="4" name="Audio 3">
            <a:hlinkClick r:id="" action="ppaction://media"/>
            <a:extLst>
              <a:ext uri="{FF2B5EF4-FFF2-40B4-BE49-F238E27FC236}">
                <a16:creationId xmlns:a16="http://schemas.microsoft.com/office/drawing/2014/main" id="{AC843478-690A-5227-7D92-4667882049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945809"/>
      </p:ext>
    </p:extLst>
  </p:cSld>
  <p:clrMapOvr>
    <a:masterClrMapping/>
  </p:clrMapOvr>
  <mc:AlternateContent xmlns:mc="http://schemas.openxmlformats.org/markup-compatibility/2006">
    <mc:Choice xmlns:p14="http://schemas.microsoft.com/office/powerpoint/2010/main" Requires="p14">
      <p:transition spd="slow" p14:dur="2000" advTm="65354"/>
    </mc:Choice>
    <mc:Fallback>
      <p:transition spd="slow" advTm="65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C37CCC-5A53-195B-747C-60E9E644B055}"/>
              </a:ext>
            </a:extLst>
          </p:cNvPr>
          <p:cNvSpPr>
            <a:spLocks noGrp="1"/>
          </p:cNvSpPr>
          <p:nvPr>
            <p:ph type="title"/>
          </p:nvPr>
        </p:nvSpPr>
        <p:spPr>
          <a:xfrm>
            <a:off x="1117601" y="455362"/>
            <a:ext cx="7846501" cy="1550419"/>
          </a:xfrm>
        </p:spPr>
        <p:txBody>
          <a:bodyPr>
            <a:normAutofit/>
          </a:bodyPr>
          <a:lstStyle/>
          <a:p>
            <a:r>
              <a:rPr lang="en-US" b="0" i="0" u="none" strike="noStrike" dirty="0">
                <a:solidFill>
                  <a:srgbClr val="FFFFFF"/>
                </a:solidFill>
                <a:effectLst/>
                <a:latin typeface="Century Gothic" panose="020B0502020202020204" pitchFamily="34" charset="0"/>
              </a:rPr>
              <a:t>Research Question:</a:t>
            </a:r>
            <a:r>
              <a:rPr lang="en-US" b="0" i="0" dirty="0">
                <a:solidFill>
                  <a:srgbClr val="000000"/>
                </a:solidFill>
                <a:effectLst/>
                <a:latin typeface="Century Gothic" panose="020B0502020202020204" pitchFamily="34" charset="0"/>
              </a:rPr>
              <a:t>​</a:t>
            </a:r>
            <a:endParaRPr lang="en-US" dirty="0"/>
          </a:p>
        </p:txBody>
      </p:sp>
      <p:sp>
        <p:nvSpPr>
          <p:cNvPr id="3" name="Content Placeholder 2">
            <a:extLst>
              <a:ext uri="{FF2B5EF4-FFF2-40B4-BE49-F238E27FC236}">
                <a16:creationId xmlns:a16="http://schemas.microsoft.com/office/drawing/2014/main" id="{93603C2D-1F37-E776-AE60-03FFE2C5FF1F}"/>
              </a:ext>
            </a:extLst>
          </p:cNvPr>
          <p:cNvSpPr>
            <a:spLocks noGrp="1"/>
          </p:cNvSpPr>
          <p:nvPr>
            <p:ph idx="1"/>
          </p:nvPr>
        </p:nvSpPr>
        <p:spPr>
          <a:xfrm>
            <a:off x="1117601" y="2160016"/>
            <a:ext cx="7846501" cy="3926152"/>
          </a:xfrm>
        </p:spPr>
        <p:txBody>
          <a:bodyPr>
            <a:normAutofit/>
          </a:bodyPr>
          <a:lstStyle/>
          <a:p>
            <a:r>
              <a:rPr lang="en-US" b="0" i="0" u="none" strike="noStrike" dirty="0">
                <a:effectLst/>
                <a:latin typeface="Century Gothic" panose="020B0502020202020204" pitchFamily="34" charset="0"/>
              </a:rPr>
              <a:t>What is the effect of LLI on measured reading comprehension for students identified with a specific learning disability in the area of reading comprehension who were more than three years behind in expected reading level?</a:t>
            </a:r>
            <a:r>
              <a:rPr lang="en-US" b="0" i="0" dirty="0">
                <a:effectLst/>
                <a:latin typeface="Century Gothic" panose="020B0502020202020204" pitchFamily="34" charset="0"/>
              </a:rPr>
              <a:t>​</a:t>
            </a:r>
            <a:endParaRPr lang="en-US" b="0" i="0" dirty="0">
              <a:effectLst/>
              <a:latin typeface="Arial" panose="020B0604020202020204" pitchFamily="34" charset="0"/>
            </a:endParaRPr>
          </a:p>
          <a:p>
            <a:endParaRPr lang="en-US" dirty="0"/>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1301" y="565153"/>
            <a:ext cx="2770699"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90007" y="1"/>
            <a:ext cx="2201993"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98723D6D-4ACB-6D01-CF15-5E5303E6FEE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15592135"/>
      </p:ext>
    </p:extLst>
  </p:cSld>
  <p:clrMapOvr>
    <a:masterClrMapping/>
  </p:clrMapOvr>
  <mc:AlternateContent xmlns:mc="http://schemas.openxmlformats.org/markup-compatibility/2006">
    <mc:Choice xmlns:p14="http://schemas.microsoft.com/office/powerpoint/2010/main" Requires="p14">
      <p:transition spd="slow" p14:dur="2000" advTm="19445"/>
    </mc:Choice>
    <mc:Fallback>
      <p:transition spd="slow" advTm="19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BB7E73-E730-42EA-AACE-D1E323EA5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CF905-BA17-6E1E-C8AD-F489393FB3DF}"/>
              </a:ext>
            </a:extLst>
          </p:cNvPr>
          <p:cNvSpPr>
            <a:spLocks noGrp="1"/>
          </p:cNvSpPr>
          <p:nvPr>
            <p:ph type="title"/>
          </p:nvPr>
        </p:nvSpPr>
        <p:spPr>
          <a:xfrm>
            <a:off x="1117601" y="455362"/>
            <a:ext cx="6427037" cy="1550419"/>
          </a:xfrm>
        </p:spPr>
        <p:txBody>
          <a:bodyPr>
            <a:normAutofit/>
          </a:bodyPr>
          <a:lstStyle/>
          <a:p>
            <a:r>
              <a:rPr lang="en-US" dirty="0"/>
              <a:t>Research design:</a:t>
            </a:r>
          </a:p>
        </p:txBody>
      </p:sp>
      <p:sp>
        <p:nvSpPr>
          <p:cNvPr id="3" name="Content Placeholder 2">
            <a:extLst>
              <a:ext uri="{FF2B5EF4-FFF2-40B4-BE49-F238E27FC236}">
                <a16:creationId xmlns:a16="http://schemas.microsoft.com/office/drawing/2014/main" id="{ACB15C4A-D0DF-297D-6388-34C04A1D9C31}"/>
              </a:ext>
            </a:extLst>
          </p:cNvPr>
          <p:cNvSpPr>
            <a:spLocks noGrp="1"/>
          </p:cNvSpPr>
          <p:nvPr>
            <p:ph idx="1"/>
          </p:nvPr>
        </p:nvSpPr>
        <p:spPr>
          <a:xfrm>
            <a:off x="1117601" y="2160016"/>
            <a:ext cx="6427037" cy="3926152"/>
          </a:xfrm>
        </p:spPr>
        <p:txBody>
          <a:bodyPr>
            <a:normAutofit fontScale="92500" lnSpcReduction="10000"/>
          </a:bodyPr>
          <a:lstStyle/>
          <a:p>
            <a:pPr algn="l" rtl="0" fontAlgn="base">
              <a:buFont typeface="Arial" panose="020B0604020202020204" pitchFamily="34" charset="0"/>
              <a:buChar char="•"/>
            </a:pPr>
            <a:r>
              <a:rPr lang="en-US" b="0" i="0" u="none" strike="noStrike" dirty="0">
                <a:effectLst/>
                <a:latin typeface="Century Gothic" panose="020B0502020202020204" pitchFamily="34" charset="0"/>
              </a:rPr>
              <a:t>The researcher will use a single subject A-B design over a six-week period </a:t>
            </a:r>
            <a:r>
              <a:rPr lang="en-US" b="0" i="0" dirty="0">
                <a:effectLst/>
                <a:latin typeface="Century Gothic" panose="020B0502020202020204" pitchFamily="34" charset="0"/>
              </a:rPr>
              <a:t>​</a:t>
            </a:r>
            <a:endParaRPr lang="en-US" b="0" i="0" dirty="0">
              <a:effectLst/>
              <a:latin typeface="Arial" panose="020B0604020202020204" pitchFamily="34" charset="0"/>
            </a:endParaRPr>
          </a:p>
          <a:p>
            <a:pPr algn="l" rtl="0" fontAlgn="base"/>
            <a:r>
              <a:rPr lang="en-US" b="0" i="0" dirty="0">
                <a:effectLst/>
                <a:latin typeface="Century Gothic" panose="020B0502020202020204" pitchFamily="34" charset="0"/>
              </a:rPr>
              <a:t>​</a:t>
            </a:r>
            <a:r>
              <a:rPr lang="en-US" b="0" i="0" u="none" strike="noStrike" dirty="0">
                <a:effectLst/>
                <a:latin typeface="Century Gothic" panose="020B0502020202020204" pitchFamily="34" charset="0"/>
              </a:rPr>
              <a:t>During the first week: pre-assessment or baseline </a:t>
            </a:r>
            <a:r>
              <a:rPr lang="en-US" b="0" i="0" dirty="0">
                <a:effectLst/>
                <a:latin typeface="Century Gothic" panose="020B0502020202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effectLst/>
                <a:latin typeface="Century Gothic" panose="020B0502020202020204" pitchFamily="34" charset="0"/>
              </a:rPr>
              <a:t>The LLI will be implemented for four weeks</a:t>
            </a:r>
            <a:r>
              <a:rPr lang="en-US" b="0" i="0" dirty="0">
                <a:effectLst/>
                <a:latin typeface="Century Gothic" panose="020B0502020202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effectLst/>
                <a:latin typeface="Century Gothic" panose="020B0502020202020204" pitchFamily="34" charset="0"/>
              </a:rPr>
              <a:t>After the four-week intervention phase, a post assessment will be administered to determine the amount of growth over six-week period. </a:t>
            </a:r>
            <a:r>
              <a:rPr lang="en-US" b="0" i="0" dirty="0">
                <a:effectLst/>
                <a:latin typeface="Century Gothic" panose="020B050202020202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effectLst/>
                <a:latin typeface="Century Gothic" panose="020B0502020202020204" pitchFamily="34" charset="0"/>
              </a:rPr>
              <a:t>Participants are students in grades 3 through 5 with an eligibility of specific learning disability in the area of reading comprehension</a:t>
            </a:r>
            <a:r>
              <a:rPr lang="en-US" b="0" i="0" dirty="0">
                <a:effectLst/>
                <a:latin typeface="Century Gothic" panose="020B0502020202020204" pitchFamily="34" charset="0"/>
              </a:rPr>
              <a:t>​</a:t>
            </a:r>
            <a:endParaRPr lang="en-US" b="0" i="0" dirty="0">
              <a:effectLst/>
              <a:latin typeface="Arial" panose="020B0604020202020204" pitchFamily="34" charset="0"/>
            </a:endParaRPr>
          </a:p>
        </p:txBody>
      </p:sp>
      <p:sp>
        <p:nvSpPr>
          <p:cNvPr id="10" name="Rectangle 9">
            <a:extLst>
              <a:ext uri="{FF2B5EF4-FFF2-40B4-BE49-F238E27FC236}">
                <a16:creationId xmlns:a16="http://schemas.microsoft.com/office/drawing/2014/main" id="{F1F6C2E9-B316-4410-88E5-74F044FC3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676" y="565153"/>
            <a:ext cx="4067325" cy="6292847"/>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50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D07262-43A6-451F-9B19-77B943C63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382" y="1"/>
            <a:ext cx="3498619" cy="6857999"/>
          </a:xfrm>
          <a:prstGeom prst="rect">
            <a:avLst/>
          </a:prstGeom>
          <a:gradFill flip="none" rotWithShape="1">
            <a:gsLst>
              <a:gs pos="0">
                <a:schemeClr val="accent1">
                  <a:alpha val="50000"/>
                </a:schemeClr>
              </a:gs>
              <a:gs pos="81000">
                <a:schemeClr val="accent4">
                  <a:alpha val="50000"/>
                </a:schemeClr>
              </a:gs>
              <a:gs pos="25000">
                <a:schemeClr val="accent2">
                  <a:alpha val="60000"/>
                </a:schemeClr>
              </a:gs>
              <a:gs pos="49000">
                <a:schemeClr val="accent3">
                  <a:alpha val="55000"/>
                </a:schemeClr>
              </a:gs>
              <a:gs pos="99000">
                <a:schemeClr val="accent5">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a:extLst>
              <a:ext uri="{FF2B5EF4-FFF2-40B4-BE49-F238E27FC236}">
                <a16:creationId xmlns:a16="http://schemas.microsoft.com/office/drawing/2014/main" id="{6288A765-4B58-5912-F20D-4490B44045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28595057"/>
      </p:ext>
    </p:extLst>
  </p:cSld>
  <p:clrMapOvr>
    <a:masterClrMapping/>
  </p:clrMapOvr>
  <mc:AlternateContent xmlns:mc="http://schemas.openxmlformats.org/markup-compatibility/2006">
    <mc:Choice xmlns:p14="http://schemas.microsoft.com/office/powerpoint/2010/main" Requires="p14">
      <p:transition spd="slow" p14:dur="2000" advTm="67178"/>
    </mc:Choice>
    <mc:Fallback>
      <p:transition spd="slow" advTm="67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9CAF-DEBE-3398-893D-56A7BDE25B2E}"/>
              </a:ext>
            </a:extLst>
          </p:cNvPr>
          <p:cNvSpPr>
            <a:spLocks noGrp="1"/>
          </p:cNvSpPr>
          <p:nvPr>
            <p:ph type="title"/>
          </p:nvPr>
        </p:nvSpPr>
        <p:spPr/>
        <p:txBody>
          <a:bodyPr/>
          <a:lstStyle/>
          <a:p>
            <a:r>
              <a:rPr lang="en-US" dirty="0"/>
              <a:t>Intervention description:</a:t>
            </a:r>
          </a:p>
        </p:txBody>
      </p:sp>
      <p:sp>
        <p:nvSpPr>
          <p:cNvPr id="3" name="Content Placeholder 2">
            <a:extLst>
              <a:ext uri="{FF2B5EF4-FFF2-40B4-BE49-F238E27FC236}">
                <a16:creationId xmlns:a16="http://schemas.microsoft.com/office/drawing/2014/main" id="{65C6D582-3522-1460-E105-C12537EBDE91}"/>
              </a:ext>
            </a:extLst>
          </p:cNvPr>
          <p:cNvSpPr>
            <a:spLocks noGrp="1"/>
          </p:cNvSpPr>
          <p:nvPr>
            <p:ph idx="1"/>
          </p:nvPr>
        </p:nvSpPr>
        <p:spPr>
          <a:xfrm>
            <a:off x="1587710" y="1798320"/>
            <a:ext cx="9486690" cy="4287848"/>
          </a:xfrm>
        </p:spPr>
        <p:txBody>
          <a:bodyPr>
            <a:normAutofit lnSpcReduction="10000"/>
          </a:bodyPr>
          <a:lstStyle/>
          <a:p>
            <a:pPr algn="l" rtl="0"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Leveled Literacy Intervention is a reading intervention program created by Fountas and Pinnell (2014). </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LLI consists of a 30-minute scripted lesson divided into 4 main sections:</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lvl="1" fontAlgn="base"/>
            <a:r>
              <a:rPr lang="en-US" b="0" i="0" u="none" strike="noStrike" dirty="0">
                <a:solidFill>
                  <a:srgbClr val="FFFFFF"/>
                </a:solidFill>
                <a:effectLst/>
                <a:latin typeface="Century Gothic" panose="020B0502020202020204" pitchFamily="34" charset="0"/>
              </a:rPr>
              <a:t>Rereading previous text</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lvl="1" fontAlgn="base"/>
            <a:r>
              <a:rPr lang="en-US" b="0" i="0" u="none" strike="noStrike" dirty="0">
                <a:solidFill>
                  <a:srgbClr val="FFFFFF"/>
                </a:solidFill>
                <a:effectLst/>
                <a:latin typeface="Century Gothic" panose="020B0502020202020204" pitchFamily="34" charset="0"/>
              </a:rPr>
              <a:t>Word work/phonics instruction (use of manipulative materials to build words and word parts)</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lvl="1" fontAlgn="base"/>
            <a:r>
              <a:rPr lang="en-US" b="0" i="0" u="none" strike="noStrike" dirty="0">
                <a:solidFill>
                  <a:srgbClr val="FFFFFF"/>
                </a:solidFill>
                <a:effectLst/>
                <a:latin typeface="Century Gothic" panose="020B0502020202020204" pitchFamily="34" charset="0"/>
              </a:rPr>
              <a:t>Pre-reading activities, during reading activities and after reading activities of a new text </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lvl="1" fontAlgn="base"/>
            <a:r>
              <a:rPr lang="en-US" b="0" i="0" u="none" strike="noStrike" dirty="0">
                <a:solidFill>
                  <a:srgbClr val="FFFFFF"/>
                </a:solidFill>
                <a:effectLst/>
                <a:latin typeface="Century Gothic" panose="020B0502020202020204" pitchFamily="34" charset="0"/>
              </a:rPr>
              <a:t>Responding to the text section (with use of visuals, sentence stems, and prompts)</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lvl="1" fontAlgn="base"/>
            <a:r>
              <a:rPr lang="en-US" b="0" i="0" u="none" strike="noStrike" dirty="0">
                <a:solidFill>
                  <a:srgbClr val="FFFFFF"/>
                </a:solidFill>
                <a:effectLst/>
                <a:latin typeface="Century Gothic" panose="020B0502020202020204" pitchFamily="34" charset="0"/>
              </a:rPr>
              <a:t>Every other lesson provides an assessment of a previously read text</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algn="l" rtl="0" fontAlgn="base"/>
            <a:endParaRPr lang="en-US" b="0" i="0" dirty="0">
              <a:solidFill>
                <a:srgbClr val="FFFFFF"/>
              </a:solidFill>
              <a:effectLst/>
              <a:latin typeface="Segoe UI" panose="020B0502040204020203" pitchFamily="34" charset="0"/>
            </a:endParaRPr>
          </a:p>
        </p:txBody>
      </p:sp>
      <p:pic>
        <p:nvPicPr>
          <p:cNvPr id="4" name="Audio 3">
            <a:hlinkClick r:id="" action="ppaction://media"/>
            <a:extLst>
              <a:ext uri="{FF2B5EF4-FFF2-40B4-BE49-F238E27FC236}">
                <a16:creationId xmlns:a16="http://schemas.microsoft.com/office/drawing/2014/main" id="{C1022310-9CFF-3D85-7FD6-67E635B6DF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35844155"/>
      </p:ext>
    </p:extLst>
  </p:cSld>
  <p:clrMapOvr>
    <a:masterClrMapping/>
  </p:clrMapOvr>
  <mc:AlternateContent xmlns:mc="http://schemas.openxmlformats.org/markup-compatibility/2006">
    <mc:Choice xmlns:p14="http://schemas.microsoft.com/office/powerpoint/2010/main" Requires="p14">
      <p:transition spd="slow" p14:dur="2000" advTm="67680"/>
    </mc:Choice>
    <mc:Fallback>
      <p:transition spd="slow" advTm="67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5843-C2B7-726D-FA8D-F5F3D3545EB1}"/>
              </a:ext>
            </a:extLst>
          </p:cNvPr>
          <p:cNvSpPr>
            <a:spLocks noGrp="1"/>
          </p:cNvSpPr>
          <p:nvPr>
            <p:ph type="title"/>
          </p:nvPr>
        </p:nvSpPr>
        <p:spPr/>
        <p:txBody>
          <a:bodyPr/>
          <a:lstStyle/>
          <a:p>
            <a:r>
              <a:rPr lang="en-US" dirty="0"/>
              <a:t>Validity:</a:t>
            </a:r>
          </a:p>
        </p:txBody>
      </p:sp>
      <p:sp>
        <p:nvSpPr>
          <p:cNvPr id="3" name="Content Placeholder 2">
            <a:extLst>
              <a:ext uri="{FF2B5EF4-FFF2-40B4-BE49-F238E27FC236}">
                <a16:creationId xmlns:a16="http://schemas.microsoft.com/office/drawing/2014/main" id="{97443DFC-B401-0FC6-1DAE-C2E49DC97914}"/>
              </a:ext>
            </a:extLst>
          </p:cNvPr>
          <p:cNvSpPr>
            <a:spLocks noGrp="1"/>
          </p:cNvSpPr>
          <p:nvPr>
            <p:ph idx="1"/>
          </p:nvPr>
        </p:nvSpPr>
        <p:spPr>
          <a:xfrm>
            <a:off x="1117600" y="2005781"/>
            <a:ext cx="4508290" cy="3926152"/>
          </a:xfrm>
        </p:spPr>
        <p:txBody>
          <a:bodyPr/>
          <a:lstStyle/>
          <a:p>
            <a:pPr algn="l" rtl="0"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External validity:</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lvl="1" fontAlgn="base"/>
            <a:r>
              <a:rPr lang="en-US" b="0" i="0" u="none" strike="noStrike" dirty="0">
                <a:solidFill>
                  <a:srgbClr val="FFFFFF"/>
                </a:solidFill>
                <a:effectLst/>
                <a:latin typeface="Century Gothic" panose="020B0502020202020204" pitchFamily="34" charset="0"/>
              </a:rPr>
              <a:t>Since this study includes only students with specific learning disability in reading, it would be difficult to apply the findings to students who have a different eligibility area.</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9929C720-EC0F-ED62-7656-322F3C783D47}"/>
              </a:ext>
            </a:extLst>
          </p:cNvPr>
          <p:cNvSpPr txBox="1"/>
          <p:nvPr/>
        </p:nvSpPr>
        <p:spPr>
          <a:xfrm>
            <a:off x="5913120" y="1984642"/>
            <a:ext cx="5161280" cy="3693319"/>
          </a:xfrm>
          <a:prstGeom prst="rect">
            <a:avLst/>
          </a:prstGeom>
          <a:noFill/>
        </p:spPr>
        <p:txBody>
          <a:bodyPr wrap="square" rtlCol="0">
            <a:spAutoFit/>
          </a:bodyPr>
          <a:lstStyle/>
          <a:p>
            <a:pPr algn="l" rtl="0"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Internal validity:</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Fidelity of implementation was protected by following the intervention provided lesson guides and using the resources provided by the intervention program. </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Implementation was completed by the researcher.</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FFFFFF"/>
                </a:solidFill>
                <a:effectLst/>
                <a:latin typeface="Century Gothic" panose="020B0502020202020204" pitchFamily="34" charset="0"/>
              </a:rPr>
              <a:t>This study is considered to have strong internal validity due to reliable implementation of an evidence-based intervention. </a:t>
            </a:r>
            <a:r>
              <a:rPr lang="en-US" b="0" i="0" dirty="0">
                <a:solidFill>
                  <a:srgbClr val="FFFFFF"/>
                </a:solidFill>
                <a:effectLst/>
                <a:latin typeface="Century Gothic" panose="020B0502020202020204" pitchFamily="34" charset="0"/>
              </a:rPr>
              <a:t>​</a:t>
            </a:r>
            <a:endParaRPr lang="en-US" b="0" i="0" dirty="0">
              <a:solidFill>
                <a:srgbClr val="FFFFFF"/>
              </a:solidFill>
              <a:effectLst/>
              <a:latin typeface="Arial" panose="020B0604020202020204" pitchFamily="34" charset="0"/>
            </a:endParaRPr>
          </a:p>
          <a:p>
            <a:endParaRPr lang="en-US" dirty="0"/>
          </a:p>
        </p:txBody>
      </p:sp>
      <p:pic>
        <p:nvPicPr>
          <p:cNvPr id="5" name="Audio 4">
            <a:hlinkClick r:id="" action="ppaction://media"/>
            <a:extLst>
              <a:ext uri="{FF2B5EF4-FFF2-40B4-BE49-F238E27FC236}">
                <a16:creationId xmlns:a16="http://schemas.microsoft.com/office/drawing/2014/main" id="{1E9315E1-3066-D2FB-5583-33237B88A0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93380027"/>
      </p:ext>
    </p:extLst>
  </p:cSld>
  <p:clrMapOvr>
    <a:masterClrMapping/>
  </p:clrMapOvr>
  <mc:AlternateContent xmlns:mc="http://schemas.openxmlformats.org/markup-compatibility/2006">
    <mc:Choice xmlns:p14="http://schemas.microsoft.com/office/powerpoint/2010/main" Requires="p14">
      <p:transition spd="slow" p14:dur="2000" advTm="47274"/>
    </mc:Choice>
    <mc:Fallback>
      <p:transition spd="slow" advTm="472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EABC-4CAB-9E59-8E50-E12786D0EE7B}"/>
              </a:ext>
            </a:extLst>
          </p:cNvPr>
          <p:cNvSpPr>
            <a:spLocks noGrp="1"/>
          </p:cNvSpPr>
          <p:nvPr>
            <p:ph type="title"/>
          </p:nvPr>
        </p:nvSpPr>
        <p:spPr/>
        <p:txBody>
          <a:bodyPr>
            <a:noAutofit/>
          </a:bodyPr>
          <a:lstStyle/>
          <a:p>
            <a:pPr algn="l" rtl="0" fontAlgn="base">
              <a:buFont typeface="Arial" panose="020B0604020202020204" pitchFamily="34" charset="0"/>
              <a:buChar char="•"/>
            </a:pPr>
            <a:r>
              <a:rPr lang="en-US" sz="3600" dirty="0"/>
              <a:t>References:</a:t>
            </a:r>
          </a:p>
        </p:txBody>
      </p:sp>
      <p:sp>
        <p:nvSpPr>
          <p:cNvPr id="3" name="Content Placeholder 2">
            <a:extLst>
              <a:ext uri="{FF2B5EF4-FFF2-40B4-BE49-F238E27FC236}">
                <a16:creationId xmlns:a16="http://schemas.microsoft.com/office/drawing/2014/main" id="{5E5AD124-8678-C68A-22DC-4A26A4A3B282}"/>
              </a:ext>
            </a:extLst>
          </p:cNvPr>
          <p:cNvSpPr>
            <a:spLocks noGrp="1"/>
          </p:cNvSpPr>
          <p:nvPr>
            <p:ph idx="1"/>
          </p:nvPr>
        </p:nvSpPr>
        <p:spPr>
          <a:xfrm>
            <a:off x="1587710" y="1615440"/>
            <a:ext cx="9486690" cy="4470728"/>
          </a:xfrm>
        </p:spPr>
        <p:txBody>
          <a:bodyPr>
            <a:normAutofit fontScale="77500" lnSpcReduction="20000"/>
          </a:bodyPr>
          <a:lstStyle/>
          <a:p>
            <a:r>
              <a:rPr lang="en-US" sz="2400" b="0" i="0" u="none" strike="noStrike" dirty="0">
                <a:solidFill>
                  <a:srgbClr val="FFFFFF"/>
                </a:solidFill>
                <a:effectLst/>
                <a:latin typeface="Century Gothic" panose="020B0502020202020204" pitchFamily="34" charset="0"/>
              </a:rPr>
              <a:t>Fountas, Irene C. &amp; Pinnell, Gay s. (2014). </a:t>
            </a:r>
            <a:r>
              <a:rPr lang="en-US" sz="2400" b="0" i="1" u="none" strike="noStrike" dirty="0">
                <a:solidFill>
                  <a:srgbClr val="FFFFFF"/>
                </a:solidFill>
                <a:effectLst/>
                <a:latin typeface="Century Gothic" panose="020B0502020202020204" pitchFamily="34" charset="0"/>
              </a:rPr>
              <a:t>Leveled Literacy Intervention: Program Guide. </a:t>
            </a:r>
            <a:r>
              <a:rPr lang="en-US" sz="2400" b="0" i="0" u="none" strike="noStrike" dirty="0">
                <a:solidFill>
                  <a:srgbClr val="FFFFFF"/>
                </a:solidFill>
                <a:effectLst/>
                <a:latin typeface="Century Gothic" panose="020B0502020202020204" pitchFamily="34" charset="0"/>
              </a:rPr>
              <a:t>Heinemann.</a:t>
            </a:r>
            <a:r>
              <a:rPr lang="en-US" sz="2400" b="0" i="0" dirty="0">
                <a:solidFill>
                  <a:srgbClr val="FFFFFF"/>
                </a:solidFill>
                <a:effectLst/>
                <a:latin typeface="Century Gothic" panose="020B0502020202020204" pitchFamily="34" charset="0"/>
              </a:rPr>
              <a:t>​</a:t>
            </a:r>
          </a:p>
          <a:p>
            <a:r>
              <a:rPr lang="en-US" sz="2400" b="0" i="0" u="none" strike="noStrike" dirty="0">
                <a:solidFill>
                  <a:srgbClr val="FFFFFF"/>
                </a:solidFill>
                <a:effectLst/>
                <a:latin typeface="Century Gothic" panose="020B0502020202020204" pitchFamily="34" charset="0"/>
              </a:rPr>
              <a:t>Georgia Department of Education. (2010) </a:t>
            </a:r>
            <a:r>
              <a:rPr lang="en-US" sz="2400" b="0" i="1" u="none" strike="noStrike" dirty="0">
                <a:solidFill>
                  <a:srgbClr val="FFFFFF"/>
                </a:solidFill>
                <a:effectLst/>
                <a:latin typeface="Century Gothic" panose="020B0502020202020204" pitchFamily="34" charset="0"/>
              </a:rPr>
              <a:t>160-4-7-.05 Eligibility determination and categories of eligibility. </a:t>
            </a:r>
            <a:r>
              <a:rPr lang="en-US" sz="2400" b="0" i="0" u="sng" strike="noStrike" dirty="0">
                <a:solidFill>
                  <a:srgbClr val="58C1BA"/>
                </a:solidFill>
                <a:effectLst/>
                <a:latin typeface="Century Gothic" panose="020B0502020202020204" pitchFamily="34" charset="0"/>
                <a:hlinkClick r:id="rId4"/>
              </a:rPr>
              <a:t>http://www.godoe.org/External-Affairs-and-Policy/State-Board-of-Education/SBOE%20Rules/160-4-7-.05.pdf#search=eligibility%20requirments%20for%20SLD</a:t>
            </a:r>
            <a:r>
              <a:rPr lang="en-US" sz="2400" b="0" i="0" u="none" strike="noStrike" dirty="0">
                <a:solidFill>
                  <a:srgbClr val="FFFFFF"/>
                </a:solidFill>
                <a:effectLst/>
                <a:latin typeface="Century Gothic" panose="020B0502020202020204" pitchFamily="34" charset="0"/>
              </a:rPr>
              <a:t>. </a:t>
            </a:r>
            <a:r>
              <a:rPr lang="en-US" sz="2400" b="0" i="0" dirty="0">
                <a:solidFill>
                  <a:srgbClr val="FFFFFF"/>
                </a:solidFill>
                <a:effectLst/>
                <a:latin typeface="Century Gothic" panose="020B0502020202020204" pitchFamily="34" charset="0"/>
              </a:rPr>
              <a:t>​</a:t>
            </a:r>
          </a:p>
          <a:p>
            <a:r>
              <a:rPr lang="en-US" sz="2400" b="0" i="0" u="none" strike="noStrike" dirty="0">
                <a:solidFill>
                  <a:srgbClr val="FFFFFF"/>
                </a:solidFill>
                <a:effectLst/>
                <a:latin typeface="Century Gothic" panose="020B0502020202020204" pitchFamily="34" charset="0"/>
              </a:rPr>
              <a:t>Johnson, Evelyn S., Humphrey, Michael, </a:t>
            </a:r>
            <a:r>
              <a:rPr lang="en-US" sz="2400" b="0" i="0" u="none" strike="noStrike" dirty="0" err="1">
                <a:solidFill>
                  <a:srgbClr val="FFFFFF"/>
                </a:solidFill>
                <a:effectLst/>
                <a:latin typeface="Century Gothic" panose="020B0502020202020204" pitchFamily="34" charset="0"/>
              </a:rPr>
              <a:t>Mellard</a:t>
            </a:r>
            <a:r>
              <a:rPr lang="en-US" sz="2400" b="0" i="0" u="none" strike="noStrike" dirty="0">
                <a:solidFill>
                  <a:srgbClr val="FFFFFF"/>
                </a:solidFill>
                <a:effectLst/>
                <a:latin typeface="Century Gothic" panose="020B0502020202020204" pitchFamily="34" charset="0"/>
              </a:rPr>
              <a:t>, Daryl F., Woods, Kari, &amp; Swanson, H. Lee. (2010). Cognitive processing deficits and students with specific learning disabilities: A selective meta-analysis of the literature. </a:t>
            </a:r>
            <a:r>
              <a:rPr lang="en-US" sz="2400" b="0" i="1" u="none" strike="noStrike" dirty="0">
                <a:solidFill>
                  <a:srgbClr val="FFFFFF"/>
                </a:solidFill>
                <a:effectLst/>
                <a:latin typeface="Century Gothic" panose="020B0502020202020204" pitchFamily="34" charset="0"/>
              </a:rPr>
              <a:t>Learning Disabilities Quarterly 3</a:t>
            </a:r>
            <a:r>
              <a:rPr lang="en-US" sz="2400" b="0" i="0" u="none" strike="noStrike" dirty="0">
                <a:solidFill>
                  <a:srgbClr val="FFFFFF"/>
                </a:solidFill>
                <a:effectLst/>
                <a:latin typeface="Century Gothic" panose="020B0502020202020204" pitchFamily="34" charset="0"/>
              </a:rPr>
              <a:t>(1), 3-18. </a:t>
            </a:r>
            <a:r>
              <a:rPr lang="en-US" sz="2400" b="0" i="0" dirty="0">
                <a:solidFill>
                  <a:srgbClr val="FFFFFF"/>
                </a:solidFill>
                <a:effectLst/>
                <a:latin typeface="Century Gothic" panose="020B0502020202020204" pitchFamily="34" charset="0"/>
              </a:rPr>
              <a:t>​</a:t>
            </a:r>
          </a:p>
          <a:p>
            <a:r>
              <a:rPr lang="en-US" sz="2400" b="0" i="0" u="none" strike="noStrike" dirty="0">
                <a:solidFill>
                  <a:srgbClr val="FFFFFF"/>
                </a:solidFill>
                <a:effectLst/>
                <a:latin typeface="Century Gothic" panose="020B0502020202020204" pitchFamily="34" charset="0"/>
              </a:rPr>
              <a:t>Maki, </a:t>
            </a:r>
            <a:r>
              <a:rPr lang="en-US" sz="2400" b="0" i="0" u="none" strike="noStrike" dirty="0" err="1">
                <a:solidFill>
                  <a:srgbClr val="FFFFFF"/>
                </a:solidFill>
                <a:effectLst/>
                <a:latin typeface="Century Gothic" panose="020B0502020202020204" pitchFamily="34" charset="0"/>
              </a:rPr>
              <a:t>Karthin</a:t>
            </a:r>
            <a:r>
              <a:rPr lang="en-US" sz="2400" b="0" i="0" u="none" strike="noStrike" dirty="0">
                <a:solidFill>
                  <a:srgbClr val="FFFFFF"/>
                </a:solidFill>
                <a:effectLst/>
                <a:latin typeface="Century Gothic" panose="020B0502020202020204" pitchFamily="34" charset="0"/>
              </a:rPr>
              <a:t> E., Barrett, Courtney A., </a:t>
            </a:r>
            <a:r>
              <a:rPr lang="en-US" sz="2400" b="0" i="0" u="none" strike="noStrike" dirty="0" err="1">
                <a:solidFill>
                  <a:srgbClr val="FFFFFF"/>
                </a:solidFill>
                <a:effectLst/>
                <a:latin typeface="Century Gothic" panose="020B0502020202020204" pitchFamily="34" charset="0"/>
              </a:rPr>
              <a:t>Hojovsky</a:t>
            </a:r>
            <a:r>
              <a:rPr lang="en-US" sz="2400" b="0" i="0" u="none" strike="noStrike" dirty="0">
                <a:solidFill>
                  <a:srgbClr val="FFFFFF"/>
                </a:solidFill>
                <a:effectLst/>
                <a:latin typeface="Century Gothic" panose="020B0502020202020204" pitchFamily="34" charset="0"/>
              </a:rPr>
              <a:t>, Daniel B., Burns, Matthew K. (2020). An examination of the relationship between specific learning disabilities identification and growth rate, achievement, cognitive ability, and student demographics. </a:t>
            </a:r>
            <a:r>
              <a:rPr lang="en-US" sz="2400" b="0" i="1" u="none" strike="noStrike" dirty="0">
                <a:solidFill>
                  <a:srgbClr val="FFFFFF"/>
                </a:solidFill>
                <a:effectLst/>
                <a:latin typeface="Century Gothic" panose="020B0502020202020204" pitchFamily="34" charset="0"/>
              </a:rPr>
              <a:t>School Psychology 35 </a:t>
            </a:r>
            <a:r>
              <a:rPr lang="en-US" sz="2400" b="0" i="0" u="none" strike="noStrike" dirty="0">
                <a:solidFill>
                  <a:srgbClr val="FFFFFF"/>
                </a:solidFill>
                <a:effectLst/>
                <a:latin typeface="Century Gothic" panose="020B0502020202020204" pitchFamily="34" charset="0"/>
              </a:rPr>
              <a:t>(5), 343-352.</a:t>
            </a:r>
            <a:r>
              <a:rPr lang="en-US" sz="2400" b="0" i="0" dirty="0">
                <a:solidFill>
                  <a:srgbClr val="FFFFFF"/>
                </a:solidFill>
                <a:effectLst/>
                <a:latin typeface="Century Gothic" panose="020B0502020202020204" pitchFamily="34" charset="0"/>
              </a:rPr>
              <a:t>​</a:t>
            </a:r>
            <a:br>
              <a:rPr lang="en-US" sz="2400" b="0" i="0" dirty="0">
                <a:solidFill>
                  <a:srgbClr val="FFFFFF"/>
                </a:solidFill>
                <a:effectLst/>
                <a:latin typeface="Arial" panose="020B0604020202020204" pitchFamily="34" charset="0"/>
              </a:rPr>
            </a:br>
            <a:endParaRPr lang="en-US" dirty="0"/>
          </a:p>
        </p:txBody>
      </p:sp>
      <p:pic>
        <p:nvPicPr>
          <p:cNvPr id="4" name="Audio 3">
            <a:hlinkClick r:id="" action="ppaction://media"/>
            <a:extLst>
              <a:ext uri="{FF2B5EF4-FFF2-40B4-BE49-F238E27FC236}">
                <a16:creationId xmlns:a16="http://schemas.microsoft.com/office/drawing/2014/main" id="{46874C38-BE5E-EA66-8F58-9B6E74EF57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25401817"/>
      </p:ext>
    </p:extLst>
  </p:cSld>
  <p:clrMapOvr>
    <a:masterClrMapping/>
  </p:clrMapOvr>
  <mc:AlternateContent xmlns:mc="http://schemas.openxmlformats.org/markup-compatibility/2006">
    <mc:Choice xmlns:p14="http://schemas.microsoft.com/office/powerpoint/2010/main" Requires="p14">
      <p:transition spd="slow" p14:dur="2000" advTm="7434"/>
    </mc:Choice>
    <mc:Fallback>
      <p:transition spd="slow" advTm="74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Interweav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Interweave">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weaveVTI" id="{2A5AE21D-FC75-4AD0-BC12-FA563BC24905}" vid="{9A4A41B8-EB69-44BB-8E15-B517E25CF8CA}"/>
    </a:ext>
  </a:extLst>
</a:theme>
</file>

<file path=docProps/app.xml><?xml version="1.0" encoding="utf-8"?>
<Properties xmlns="http://schemas.openxmlformats.org/officeDocument/2006/extended-properties" xmlns:vt="http://schemas.openxmlformats.org/officeDocument/2006/docPropsVTypes">
  <TotalTime>53</TotalTime>
  <Words>751</Words>
  <Application>Microsoft Macintosh PowerPoint</Application>
  <PresentationFormat>Widescreen</PresentationFormat>
  <Paragraphs>42</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Neue Haas Grotesk Text Pro</vt:lpstr>
      <vt:lpstr>Segoe UI</vt:lpstr>
      <vt:lpstr>InterweaveVTI</vt:lpstr>
      <vt:lpstr>Effect of Leveled Literacy Intervention on Reading Comprehension of Students with Specific Learning Disabilities​</vt:lpstr>
      <vt:lpstr>Identifying a student with a specific learning disability:​</vt:lpstr>
      <vt:lpstr>Why explore Leveled Literacy Intervention? </vt:lpstr>
      <vt:lpstr>Research Question:​</vt:lpstr>
      <vt:lpstr>Research design:</vt:lpstr>
      <vt:lpstr>Intervention description:</vt:lpstr>
      <vt:lpstr>Validity: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Leveled Literacy Intervention on Reading Comprehension of Students with Specific Learning Disabilities​</dc:title>
  <dc:creator>Talbert, Joni</dc:creator>
  <cp:lastModifiedBy>Talbert, Joni</cp:lastModifiedBy>
  <cp:revision>2</cp:revision>
  <dcterms:created xsi:type="dcterms:W3CDTF">2023-01-31T22:45:23Z</dcterms:created>
  <dcterms:modified xsi:type="dcterms:W3CDTF">2023-03-22T22:12:21Z</dcterms:modified>
</cp:coreProperties>
</file>